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</p:sldIdLst>
  <p:sldSz cx="7556500" cy="10693400"/>
  <p:notesSz cx="6858000" cy="9144000"/>
  <p:embeddedFontLst>
    <p:embeddedFont>
      <p:font typeface="Arial Bold" panose="020B0604020202020204" charset="0"/>
      <p:regular r:id="rId4"/>
      <p:bold r:id="rId5"/>
    </p:embeddedFont>
    <p:embeddedFont>
      <p:font typeface="Arial Italics" panose="020B0604020202020204" charset="0"/>
      <p:regular r:id="rId6"/>
      <p:italic r:id="rId7"/>
    </p:embeddedFont>
    <p:embeddedFont>
      <p:font typeface="Bitter" pitchFamily="2" charset="0"/>
      <p:regular r:id="rId8"/>
      <p:bold r:id="rId9"/>
      <p:italic r:id="rId10"/>
      <p:boldItalic r:id="rId11"/>
    </p:embeddedFont>
    <p:embeddedFont>
      <p:font typeface="Bitter Bold" pitchFamily="2" charset="0"/>
      <p:regular r:id="rId12"/>
      <p:bold r:id="rId13"/>
    </p:embeddedFont>
    <p:embeddedFont>
      <p:font typeface="Montserrat Light Bold" panose="020B0604020202020204" charset="0"/>
      <p:regular r:id="rId14"/>
    </p:embeddedFont>
    <p:embeddedFont>
      <p:font typeface="Montserrat Light Bold Italics" panose="020B0604020202020204" charset="0"/>
      <p:regular r:id="rId15"/>
    </p:embeddedFont>
    <p:embeddedFont>
      <p:font typeface="Montserrat Light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mailto:doc-formation@u-bordeaux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u-bordeaux.libanswer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2B482F86-AD86-4BB2-8B25-B28DED3F6096}"/>
              </a:ext>
            </a:extLst>
          </p:cNvPr>
          <p:cNvSpPr/>
          <p:nvPr userDrawn="1"/>
        </p:nvSpPr>
        <p:spPr>
          <a:xfrm>
            <a:off x="446850" y="471325"/>
            <a:ext cx="921203" cy="921203"/>
          </a:xfrm>
          <a:custGeom>
            <a:avLst/>
            <a:gdLst/>
            <a:ahLst/>
            <a:cxnLst/>
            <a:rect l="l" t="t" r="r" b="b"/>
            <a:pathLst>
              <a:path w="921203" h="921203">
                <a:moveTo>
                  <a:pt x="0" y="0"/>
                </a:moveTo>
                <a:lnTo>
                  <a:pt x="921203" y="0"/>
                </a:lnTo>
                <a:lnTo>
                  <a:pt x="921203" y="921203"/>
                </a:lnTo>
                <a:lnTo>
                  <a:pt x="0" y="92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3F70EB6B-3274-49C2-A836-DC7BA5CD47C7}"/>
              </a:ext>
            </a:extLst>
          </p:cNvPr>
          <p:cNvGrpSpPr/>
          <p:nvPr userDrawn="1"/>
        </p:nvGrpSpPr>
        <p:grpSpPr>
          <a:xfrm>
            <a:off x="395400" y="405733"/>
            <a:ext cx="1024103" cy="1024103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E20CB76-486C-4140-B952-F5FD1CA3F3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DE0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2FBADE1-DBFA-4F82-A738-0D8658AB0AA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6"/>
                </a:lnSpc>
              </a:pPr>
              <a:endParaRPr/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720158B7-CB68-47C8-96CB-D8522DFCEDBB}"/>
              </a:ext>
            </a:extLst>
          </p:cNvPr>
          <p:cNvSpPr/>
          <p:nvPr userDrawn="1"/>
        </p:nvSpPr>
        <p:spPr>
          <a:xfrm>
            <a:off x="481732" y="543671"/>
            <a:ext cx="779439" cy="779439"/>
          </a:xfrm>
          <a:custGeom>
            <a:avLst/>
            <a:gdLst/>
            <a:ahLst/>
            <a:cxnLst/>
            <a:rect l="l" t="t" r="r" b="b"/>
            <a:pathLst>
              <a:path w="779439" h="779439">
                <a:moveTo>
                  <a:pt x="0" y="0"/>
                </a:moveTo>
                <a:lnTo>
                  <a:pt x="779439" y="0"/>
                </a:lnTo>
                <a:lnTo>
                  <a:pt x="779439" y="779439"/>
                </a:lnTo>
                <a:lnTo>
                  <a:pt x="0" y="779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0669865B-6992-48E4-A771-A5FF1BB05694}"/>
              </a:ext>
            </a:extLst>
          </p:cNvPr>
          <p:cNvGrpSpPr/>
          <p:nvPr userDrawn="1"/>
        </p:nvGrpSpPr>
        <p:grpSpPr>
          <a:xfrm>
            <a:off x="126466" y="9781997"/>
            <a:ext cx="7401138" cy="887378"/>
            <a:chOff x="0" y="0"/>
            <a:chExt cx="9868184" cy="1183171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7E7BE332-F01D-4F46-9D8E-5211196DE187}"/>
                </a:ext>
              </a:extLst>
            </p:cNvPr>
            <p:cNvSpPr txBox="1"/>
            <p:nvPr/>
          </p:nvSpPr>
          <p:spPr>
            <a:xfrm>
              <a:off x="1418986" y="163105"/>
              <a:ext cx="8292926" cy="793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26"/>
                </a:lnSpc>
              </a:pPr>
              <a:r>
                <a:rPr lang="en-US" sz="1098" b="1" spc="21">
                  <a:solidFill>
                    <a:srgbClr val="000000"/>
                  </a:solidFill>
                  <a:latin typeface="Bitter Bold"/>
                  <a:ea typeface="Bitter Bold"/>
                  <a:cs typeface="Bitter Bold"/>
                  <a:sym typeface="Bitter Bold"/>
                </a:rPr>
                <a:t>Université de Bordeaux - Bibliothèques Universitaires - 2025</a:t>
              </a:r>
            </a:p>
            <a:p>
              <a:pPr algn="l">
                <a:lnSpc>
                  <a:spcPts val="1526"/>
                </a:lnSpc>
              </a:pPr>
              <a:r>
                <a:rPr lang="en-US" sz="1098" spc="21">
                  <a:solidFill>
                    <a:srgbClr val="000000"/>
                  </a:solidFill>
                  <a:latin typeface="Bitter"/>
                  <a:ea typeface="Bitter"/>
                  <a:cs typeface="Bitter"/>
                  <a:sym typeface="Bitter"/>
                </a:rPr>
                <a:t>Une question ? Un(e) bibliothécaire est disponible sur </a:t>
              </a:r>
              <a:r>
                <a:rPr lang="en-US" sz="1098" b="1" u="sng" spc="21">
                  <a:solidFill>
                    <a:srgbClr val="009DE0"/>
                  </a:solidFill>
                  <a:latin typeface="Bitter Bold"/>
                  <a:ea typeface="Bitter Bold"/>
                  <a:cs typeface="Bitter Bold"/>
                  <a:sym typeface="Bitter Bold"/>
                  <a:hlinkClick r:id="rId6" tooltip="http://u-bordeaux.libanswers.com"/>
                </a:rPr>
                <a:t>BU TChat</a:t>
              </a:r>
            </a:p>
            <a:p>
              <a:pPr algn="l">
                <a:lnSpc>
                  <a:spcPts val="1526"/>
                </a:lnSpc>
              </a:pPr>
              <a:r>
                <a:rPr lang="en-US" sz="1098" spc="21">
                  <a:solidFill>
                    <a:srgbClr val="000000"/>
                  </a:solidFill>
                  <a:latin typeface="Bitter"/>
                  <a:ea typeface="Bitter"/>
                  <a:cs typeface="Bitter"/>
                  <a:sym typeface="Bitter"/>
                </a:rPr>
                <a:t>ou par mail via</a:t>
              </a:r>
              <a:r>
                <a:rPr lang="en-US" sz="1098" b="1" spc="21">
                  <a:solidFill>
                    <a:srgbClr val="009DE0"/>
                  </a:solidFill>
                  <a:latin typeface="Bitter Bold"/>
                  <a:ea typeface="Bitter Bold"/>
                  <a:cs typeface="Bitter Bold"/>
                  <a:sym typeface="Bitter Bold"/>
                </a:rPr>
                <a:t> </a:t>
              </a:r>
              <a:r>
                <a:rPr lang="en-US" sz="1098" b="1" u="sng" spc="21">
                  <a:solidFill>
                    <a:srgbClr val="009DE0"/>
                  </a:solidFill>
                  <a:latin typeface="Bitter Bold"/>
                  <a:ea typeface="Bitter Bold"/>
                  <a:cs typeface="Bitter Bold"/>
                  <a:sym typeface="Bitter Bold"/>
                  <a:hlinkClick r:id="rId7" tooltip="mailto:doc-formation@u-bordeaux.fr"/>
                </a:rPr>
                <a:t>doc-formation@u-bordeaux.fr</a:t>
              </a: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A4A3814-2C1E-4536-A262-D4C930B875AB}"/>
                </a:ext>
              </a:extLst>
            </p:cNvPr>
            <p:cNvSpPr/>
            <p:nvPr/>
          </p:nvSpPr>
          <p:spPr>
            <a:xfrm>
              <a:off x="0" y="0"/>
              <a:ext cx="1123948" cy="1052127"/>
            </a:xfrm>
            <a:custGeom>
              <a:avLst/>
              <a:gdLst/>
              <a:ahLst/>
              <a:cxnLst/>
              <a:rect l="l" t="t" r="r" b="b"/>
              <a:pathLst>
                <a:path w="1123948" h="1052127">
                  <a:moveTo>
                    <a:pt x="0" y="0"/>
                  </a:moveTo>
                  <a:lnTo>
                    <a:pt x="1123948" y="0"/>
                  </a:lnTo>
                  <a:lnTo>
                    <a:pt x="1123948" y="1052127"/>
                  </a:lnTo>
                  <a:lnTo>
                    <a:pt x="0" y="1052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413" b="-3413"/>
              </a:stretch>
            </a:blipFill>
          </p:spPr>
        </p: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7BD2953D-52D0-4BA4-BD44-CE70ED3AD43F}"/>
                </a:ext>
              </a:extLst>
            </p:cNvPr>
            <p:cNvGrpSpPr/>
            <p:nvPr/>
          </p:nvGrpSpPr>
          <p:grpSpPr>
            <a:xfrm>
              <a:off x="8831444" y="205337"/>
              <a:ext cx="1036740" cy="977834"/>
              <a:chOff x="-125164" y="0"/>
              <a:chExt cx="861764" cy="812800"/>
            </a:xfrm>
          </p:grpSpPr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E0E450BA-7105-40EF-88BA-6758A7C27FFF}"/>
                  </a:ext>
                </a:extLst>
              </p:cNvPr>
              <p:cNvSpPr/>
              <p:nvPr/>
            </p:nvSpPr>
            <p:spPr>
              <a:xfrm>
                <a:off x="-125164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16">
                <a:extLst>
                  <a:ext uri="{FF2B5EF4-FFF2-40B4-BE49-F238E27FC236}">
                    <a16:creationId xmlns:a16="http://schemas.microsoft.com/office/drawing/2014/main" id="{EEBD9689-DE59-4BFD-B9B1-C75D2BF4AC0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2815" tIns="52815" rIns="52815" bIns="52815" rtlCol="0" anchor="ctr"/>
              <a:lstStyle/>
              <a:p>
                <a:pPr algn="ctr">
                  <a:lnSpc>
                    <a:spcPts val="1526"/>
                  </a:lnSpc>
                </a:pPr>
                <a:endParaRPr/>
              </a:p>
            </p:txBody>
          </p:sp>
        </p:grp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2429D908-04B4-4E8C-8352-CA711CB5F80C}"/>
              </a:ext>
            </a:extLst>
          </p:cNvPr>
          <p:cNvGrpSpPr/>
          <p:nvPr userDrawn="1"/>
        </p:nvGrpSpPr>
        <p:grpSpPr>
          <a:xfrm>
            <a:off x="1566843" y="493328"/>
            <a:ext cx="5063681" cy="863201"/>
            <a:chOff x="0" y="19050"/>
            <a:chExt cx="6751575" cy="1150934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E40E4C75-2640-4304-A368-CE8F76DF4BC7}"/>
                </a:ext>
              </a:extLst>
            </p:cNvPr>
            <p:cNvSpPr txBox="1"/>
            <p:nvPr/>
          </p:nvSpPr>
          <p:spPr>
            <a:xfrm>
              <a:off x="0" y="827753"/>
              <a:ext cx="6751575" cy="342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6"/>
                </a:lnSpc>
              </a:pPr>
              <a:r>
                <a:rPr lang="en-US" sz="1403" i="1" spc="28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Proposée par vos bibliothécaires formateurs</a:t>
              </a: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66A99910-255C-48A4-9732-829D82F2389C}"/>
                </a:ext>
              </a:extLst>
            </p:cNvPr>
            <p:cNvSpPr txBox="1"/>
            <p:nvPr/>
          </p:nvSpPr>
          <p:spPr>
            <a:xfrm>
              <a:off x="12420" y="19050"/>
              <a:ext cx="5579338" cy="534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58"/>
                </a:lnSpc>
              </a:pPr>
              <a:r>
                <a:rPr lang="en-US" sz="2575" b="1" spc="25" dirty="0">
                  <a:solidFill>
                    <a:srgbClr val="333333"/>
                  </a:solidFill>
                  <a:latin typeface="Bitter Bold"/>
                  <a:ea typeface="Bitter Bold"/>
                  <a:cs typeface="Bitter Bold"/>
                  <a:sym typeface="Bitter Bold"/>
                </a:rPr>
                <a:t>FICHE OUTIL</a:t>
              </a:r>
            </a:p>
          </p:txBody>
        </p:sp>
      </p:grp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0C9C5BCB-E3FD-47FD-884A-D8A88ED449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088" y="1725612"/>
            <a:ext cx="6669087" cy="877888"/>
          </a:xfrm>
        </p:spPr>
        <p:txBody>
          <a:bodyPr>
            <a:noAutofit/>
          </a:bodyPr>
          <a:lstStyle>
            <a:lvl1pPr marL="0" indent="0">
              <a:buNone/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1pPr>
            <a:lvl2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2pPr>
            <a:lvl3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3pPr>
            <a:lvl4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4pPr>
            <a:lvl5pPr>
              <a:defRPr lang="fr-FR" sz="1200" kern="1200" dirty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/>
              <a:t>Introduction qui resitue l’intérêt de la fiche outil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46A72E7E-B30C-431A-9A13-38A7DF1E8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2249" y="830544"/>
            <a:ext cx="5819049" cy="248956"/>
          </a:xfrm>
        </p:spPr>
        <p:txBody>
          <a:bodyPr>
            <a:noAutofit/>
          </a:bodyPr>
          <a:lstStyle>
            <a:lvl1pPr marL="0" indent="0">
              <a:buNone/>
              <a:defRPr sz="1580" b="1">
                <a:solidFill>
                  <a:srgbClr val="00B0F0"/>
                </a:solidFill>
                <a:latin typeface="Bitter Bold" pitchFamily="2" charset="0"/>
              </a:defRPr>
            </a:lvl1pPr>
            <a:lvl2pPr>
              <a:defRPr sz="1580" b="1">
                <a:solidFill>
                  <a:srgbClr val="00B0F0"/>
                </a:solidFill>
                <a:latin typeface="Bitter Bold" pitchFamily="2" charset="0"/>
              </a:defRPr>
            </a:lvl2pPr>
            <a:lvl3pPr>
              <a:defRPr sz="1580" b="1">
                <a:solidFill>
                  <a:srgbClr val="00B0F0"/>
                </a:solidFill>
                <a:latin typeface="Bitter Bold" pitchFamily="2" charset="0"/>
              </a:defRPr>
            </a:lvl3pPr>
            <a:lvl4pPr>
              <a:defRPr sz="1580" b="1">
                <a:solidFill>
                  <a:srgbClr val="00B0F0"/>
                </a:solidFill>
                <a:latin typeface="Bitter Bold" pitchFamily="2" charset="0"/>
              </a:defRPr>
            </a:lvl4pPr>
            <a:lvl5pPr>
              <a:defRPr sz="1580" b="1">
                <a:solidFill>
                  <a:srgbClr val="00B0F0"/>
                </a:solidFill>
                <a:latin typeface="Bitter Bold" pitchFamily="2" charset="0"/>
              </a:defRPr>
            </a:lvl5pPr>
          </a:lstStyle>
          <a:p>
            <a:pPr lvl="0"/>
            <a:r>
              <a:rPr lang="fr-FR" dirty="0"/>
              <a:t>Modifier l’intitulé de la fiche outil </a:t>
            </a:r>
          </a:p>
        </p:txBody>
      </p:sp>
      <p:sp>
        <p:nvSpPr>
          <p:cNvPr id="40" name="Espace réservé du texte 35">
            <a:extLst>
              <a:ext uri="{FF2B5EF4-FFF2-40B4-BE49-F238E27FC236}">
                <a16:creationId xmlns:a16="http://schemas.microsoft.com/office/drawing/2014/main" id="{33549AEA-DD95-4856-9B5D-296F9D453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539" y="3263692"/>
            <a:ext cx="6669087" cy="1549607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1pPr>
            <a:lvl2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2pPr>
            <a:lvl3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3pPr>
            <a:lvl4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4pPr>
            <a:lvl5pPr>
              <a:defRPr lang="fr-FR" sz="1200" kern="1200" dirty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/>
              <a:t>Introduction qui resitue l’intérêt de la fiche outil</a:t>
            </a:r>
          </a:p>
        </p:txBody>
      </p:sp>
      <p:sp>
        <p:nvSpPr>
          <p:cNvPr id="44" name="Espace réservé du texte 35">
            <a:extLst>
              <a:ext uri="{FF2B5EF4-FFF2-40B4-BE49-F238E27FC236}">
                <a16:creationId xmlns:a16="http://schemas.microsoft.com/office/drawing/2014/main" id="{5740A94B-06B9-48CB-9F62-E405D29B5F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7404100"/>
            <a:ext cx="2813910" cy="1549607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1pPr>
            <a:lvl2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2pPr>
            <a:lvl3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3pPr>
            <a:lvl4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4pPr>
            <a:lvl5pPr>
              <a:defRPr lang="fr-FR" sz="1200" kern="1200" dirty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/>
              <a:t>Introduction qui resitue l’intérêt de la fiche outil</a:t>
            </a:r>
          </a:p>
        </p:txBody>
      </p:sp>
      <p:sp>
        <p:nvSpPr>
          <p:cNvPr id="45" name="Espace réservé du texte 35">
            <a:extLst>
              <a:ext uri="{FF2B5EF4-FFF2-40B4-BE49-F238E27FC236}">
                <a16:creationId xmlns:a16="http://schemas.microsoft.com/office/drawing/2014/main" id="{F5772E9A-05B3-4D0D-B6D1-6C9231EFF5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7396" y="7404100"/>
            <a:ext cx="2813910" cy="1549607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1pPr>
            <a:lvl2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2pPr>
            <a:lvl3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3pPr>
            <a:lvl4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4pPr>
            <a:lvl5pPr>
              <a:defRPr lang="fr-FR" sz="1200" kern="1200" dirty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/>
              <a:t>Introduction qui resitue l’intérêt de la fiche outil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00E919DD-6A59-411F-BB4D-B1990713D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88" y="2941147"/>
            <a:ext cx="6675437" cy="249238"/>
          </a:xfrm>
        </p:spPr>
        <p:txBody>
          <a:bodyPr>
            <a:noAutofit/>
          </a:bodyPr>
          <a:lstStyle>
            <a:lvl1pPr marL="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1pPr>
            <a:lvl2pPr marL="4572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2pPr>
            <a:lvl3pPr marL="9144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3pPr>
            <a:lvl4pPr marL="13716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4pPr>
            <a:lvl5pPr marL="18288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5pPr>
          </a:lstStyle>
          <a:p>
            <a:pPr lvl="0"/>
            <a:r>
              <a:rPr lang="fr-FR" dirty="0"/>
              <a:t>TITRE DE PARAGRAPHE</a:t>
            </a:r>
          </a:p>
        </p:txBody>
      </p:sp>
      <p:sp>
        <p:nvSpPr>
          <p:cNvPr id="48" name="Espace réservé du texte 35">
            <a:extLst>
              <a:ext uri="{FF2B5EF4-FFF2-40B4-BE49-F238E27FC236}">
                <a16:creationId xmlns:a16="http://schemas.microsoft.com/office/drawing/2014/main" id="{A50419CB-F812-4FE6-A4C5-89501811CA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450" y="5340083"/>
            <a:ext cx="6669087" cy="1549607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1pPr>
            <a:lvl2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2pPr>
            <a:lvl3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3pPr>
            <a:lvl4pPr>
              <a:defRPr lang="fr-FR" sz="1200" kern="1200" dirty="0" smtClean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4pPr>
            <a:lvl5pPr>
              <a:defRPr lang="fr-FR" sz="1200" kern="1200" dirty="0">
                <a:solidFill>
                  <a:srgbClr val="282120"/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/>
              <a:t>Introduction qui resitue l’intérêt de la fiche outil</a:t>
            </a:r>
          </a:p>
        </p:txBody>
      </p:sp>
      <p:sp>
        <p:nvSpPr>
          <p:cNvPr id="49" name="Espace réservé du texte 46">
            <a:extLst>
              <a:ext uri="{FF2B5EF4-FFF2-40B4-BE49-F238E27FC236}">
                <a16:creationId xmlns:a16="http://schemas.microsoft.com/office/drawing/2014/main" id="{82EFF1C6-EDE9-425E-B245-758C244D62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8833" y="5017538"/>
            <a:ext cx="6675437" cy="249238"/>
          </a:xfrm>
        </p:spPr>
        <p:txBody>
          <a:bodyPr>
            <a:noAutofit/>
          </a:bodyPr>
          <a:lstStyle>
            <a:lvl1pPr marL="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1pPr>
            <a:lvl2pPr marL="4572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2pPr>
            <a:lvl3pPr marL="9144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3pPr>
            <a:lvl4pPr marL="13716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4pPr>
            <a:lvl5pPr marL="18288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5pPr>
          </a:lstStyle>
          <a:p>
            <a:pPr lvl="0"/>
            <a:r>
              <a:rPr lang="fr-FR" dirty="0"/>
              <a:t>TITRE DE PARAGRAPHE</a:t>
            </a:r>
          </a:p>
        </p:txBody>
      </p:sp>
      <p:sp>
        <p:nvSpPr>
          <p:cNvPr id="50" name="Espace réservé du texte 46">
            <a:extLst>
              <a:ext uri="{FF2B5EF4-FFF2-40B4-BE49-F238E27FC236}">
                <a16:creationId xmlns:a16="http://schemas.microsoft.com/office/drawing/2014/main" id="{ED11D16E-0A43-4030-9130-B1712D56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833" y="7078762"/>
            <a:ext cx="6675437" cy="249238"/>
          </a:xfrm>
        </p:spPr>
        <p:txBody>
          <a:bodyPr>
            <a:noAutofit/>
          </a:bodyPr>
          <a:lstStyle>
            <a:lvl1pPr marL="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1pPr>
            <a:lvl2pPr marL="4572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2pPr>
            <a:lvl3pPr marL="9144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3pPr>
            <a:lvl4pPr marL="13716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4pPr>
            <a:lvl5pPr marL="1828800" indent="0">
              <a:buNone/>
              <a:defRPr sz="1460">
                <a:solidFill>
                  <a:srgbClr val="00B0F0"/>
                </a:solidFill>
                <a:latin typeface="Bitter Bold" pitchFamily="2" charset="0"/>
              </a:defRPr>
            </a:lvl5pPr>
          </a:lstStyle>
          <a:p>
            <a:pPr lvl="0"/>
            <a:r>
              <a:rPr lang="fr-FR" dirty="0"/>
              <a:t>TITRE DE PARAGRAPHE</a:t>
            </a:r>
          </a:p>
        </p:txBody>
      </p:sp>
      <p:sp>
        <p:nvSpPr>
          <p:cNvPr id="26" name="Espace réservé du texte 51">
            <a:extLst>
              <a:ext uri="{FF2B5EF4-FFF2-40B4-BE49-F238E27FC236}">
                <a16:creationId xmlns:a16="http://schemas.microsoft.com/office/drawing/2014/main" id="{8729DB63-C64F-49A5-A062-819F008CB1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8650" y="10223500"/>
            <a:ext cx="574675" cy="268288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Bitter Bold" pitchFamily="2" charset="0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pic>
        <p:nvPicPr>
          <p:cNvPr id="2" name="Image 1" descr="Une image contenant symbol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696D603E-1512-8E92-23A2-A4E1C56F4C3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35" y="9994900"/>
            <a:ext cx="1159515" cy="405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naire.lerobert.com/synonymes" TargetMode="External"/><Relationship Id="rId2" Type="http://schemas.openxmlformats.org/officeDocument/2006/relationships/hyperlink" Target="https://www.cnrtl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synonyme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D3E0FC-84DC-4FDA-AEFC-D8DC5691E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2249" y="830544"/>
            <a:ext cx="5819049" cy="248956"/>
          </a:xfrm>
        </p:spPr>
        <p:txBody>
          <a:bodyPr/>
          <a:lstStyle/>
          <a:p>
            <a:r>
              <a:rPr lang="en-US" sz="1600" spc="15" dirty="0">
                <a:solidFill>
                  <a:srgbClr val="009DE0"/>
                </a:solidFill>
                <a:latin typeface="Bitter Bold"/>
                <a:ea typeface="Bitter Bold"/>
                <a:cs typeface="Bitter Bold"/>
                <a:sym typeface="Bitter Bold"/>
              </a:rPr>
              <a:t>GRILLE DE CONCEPTS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21F7D5-80ED-4A7F-A52E-6EA58150F5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140" y="7958038"/>
            <a:ext cx="6597130" cy="1281615"/>
          </a:xfrm>
        </p:spPr>
        <p:txBody>
          <a:bodyPr/>
          <a:lstStyle/>
          <a:p>
            <a:r>
              <a:rPr lang="fr-FR" dirty="0"/>
              <a:t>Le Centre National de Ressources Textuelles et Lexicales : </a:t>
            </a:r>
            <a:r>
              <a:rPr lang="fr-FR" dirty="0">
                <a:hlinkClick r:id="rId2"/>
              </a:rPr>
              <a:t>https://www.cnrtl.fr/</a:t>
            </a:r>
            <a:r>
              <a:rPr lang="fr-FR" dirty="0"/>
              <a:t> </a:t>
            </a:r>
          </a:p>
          <a:p>
            <a:r>
              <a:rPr lang="fr-FR" dirty="0"/>
              <a:t>Le Robert : </a:t>
            </a:r>
            <a:r>
              <a:rPr lang="fr-FR" dirty="0">
                <a:hlinkClick r:id="rId3"/>
              </a:rPr>
              <a:t>https://dictionnaire.lerobert.com/synonymes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https://www.synonymes.com/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36CCE79-8F44-412C-AF1D-4DE2D4AB3E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833" y="7632700"/>
            <a:ext cx="6675437" cy="249238"/>
          </a:xfrm>
        </p:spPr>
        <p:txBody>
          <a:bodyPr/>
          <a:lstStyle/>
          <a:p>
            <a:r>
              <a:rPr lang="fr-FR" dirty="0"/>
              <a:t>OUTILS </a:t>
            </a:r>
            <a:r>
              <a:rPr lang="en-US" b="1" dirty="0">
                <a:solidFill>
                  <a:srgbClr val="009DE0"/>
                </a:solidFill>
                <a:latin typeface="Bitter Bold"/>
                <a:ea typeface="Bitter Bold"/>
                <a:cs typeface="Bitter Bold"/>
                <a:sym typeface="Bitter Bold"/>
              </a:rPr>
              <a:t>POUR VOUS AIDER</a:t>
            </a:r>
            <a:endParaRPr lang="fr-FR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82910734-27D6-4213-A846-5CC198D95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95887"/>
              </p:ext>
            </p:extLst>
          </p:nvPr>
        </p:nvGraphicFramePr>
        <p:xfrm>
          <a:off x="460121" y="4340344"/>
          <a:ext cx="6612860" cy="2263745"/>
        </p:xfrm>
        <a:graphic>
          <a:graphicData uri="http://schemas.openxmlformats.org/drawingml/2006/table">
            <a:tbl>
              <a:tblPr/>
              <a:tblGrid>
                <a:gridCol w="133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814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i="1" dirty="0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CONCEPT 1</a:t>
                      </a:r>
                      <a:endParaRPr lang="en-US" sz="1100" dirty="0"/>
                    </a:p>
                    <a:p>
                      <a:pPr algn="ctr">
                        <a:lnSpc>
                          <a:spcPts val="1119"/>
                        </a:lnSpc>
                      </a:pPr>
                      <a:r>
                        <a:rPr lang="en-US" sz="799" b="1" i="1" dirty="0" err="1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Réseaux</a:t>
                      </a:r>
                      <a:r>
                        <a:rPr lang="en-US" sz="799" b="1" i="1" dirty="0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 </a:t>
                      </a:r>
                      <a:r>
                        <a:rPr lang="en-US" sz="799" b="1" i="1" dirty="0" err="1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sociaux</a:t>
                      </a:r>
                      <a:endParaRPr lang="en-US" sz="799" b="1" i="1" dirty="0">
                        <a:solidFill>
                          <a:srgbClr val="3B1C13"/>
                        </a:solidFill>
                        <a:latin typeface="Montserrat Light Bold Italics"/>
                        <a:ea typeface="Montserrat Light Bold Italics"/>
                        <a:cs typeface="Montserrat Light Bold Italics"/>
                        <a:sym typeface="Montserrat Light Bold Italics"/>
                      </a:endParaRPr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i="1" dirty="0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CONCEPT 2</a:t>
                      </a:r>
                      <a:endParaRPr lang="en-US" sz="1100" dirty="0"/>
                    </a:p>
                    <a:p>
                      <a:pPr algn="ctr">
                        <a:lnSpc>
                          <a:spcPts val="1119"/>
                        </a:lnSpc>
                      </a:pPr>
                      <a:r>
                        <a:rPr lang="en-US" sz="799" b="1" i="1" dirty="0" err="1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Réussite</a:t>
                      </a:r>
                      <a:r>
                        <a:rPr lang="en-US" sz="799" b="1" i="1" dirty="0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 </a:t>
                      </a:r>
                      <a:r>
                        <a:rPr lang="en-US" sz="799" b="1" i="1" dirty="0" err="1">
                          <a:solidFill>
                            <a:srgbClr val="3B1C13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universitaire</a:t>
                      </a:r>
                      <a:endParaRPr lang="en-US" sz="799" b="1" i="1" dirty="0">
                        <a:solidFill>
                          <a:srgbClr val="3B1C13"/>
                        </a:solidFill>
                        <a:latin typeface="Montserrat Light Bold Italics"/>
                        <a:ea typeface="Montserrat Light Bold Italics"/>
                        <a:cs typeface="Montserrat Light Bold Italics"/>
                        <a:sym typeface="Montserrat Light Bold Italics"/>
                      </a:endParaRPr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29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i="1">
                          <a:solidFill>
                            <a:srgbClr val="000000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DÉFINITION DU CONCEPT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Mode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d’organisation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du travail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permettant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aux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employés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d’exercer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leur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activité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en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dehors des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locaux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de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l’entreprise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grâce aux technologies de </a:t>
                      </a:r>
                      <a:r>
                        <a:rPr lang="en-US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l’information</a:t>
                      </a:r>
                      <a:r>
                        <a:rPr lang="en-US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.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i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Mesure de l’efficacité du travail fourni en fonction des ressources utilisées (temps, effort, résultats obtenus).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59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i="1" dirty="0">
                          <a:solidFill>
                            <a:srgbClr val="000000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MOTS CLES ET SYNONYMES CONCEPTS</a:t>
                      </a:r>
                      <a:endParaRPr lang="en-US" sz="1100" dirty="0"/>
                    </a:p>
                    <a:p>
                      <a:pPr algn="ctr">
                        <a:lnSpc>
                          <a:spcPts val="1119"/>
                        </a:lnSpc>
                      </a:pPr>
                      <a:r>
                        <a:rPr lang="en-US" sz="799" b="1" i="1" dirty="0" err="1">
                          <a:solidFill>
                            <a:srgbClr val="000000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en</a:t>
                      </a:r>
                      <a:r>
                        <a:rPr lang="en-US" sz="799" b="1" i="1" dirty="0">
                          <a:solidFill>
                            <a:srgbClr val="000000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 </a:t>
                      </a:r>
                      <a:r>
                        <a:rPr lang="en-US" sz="799" b="1" i="1" dirty="0" err="1">
                          <a:solidFill>
                            <a:srgbClr val="000000"/>
                          </a:solidFill>
                          <a:latin typeface="Montserrat Light Bold Italics"/>
                          <a:ea typeface="Montserrat Light Bold Italics"/>
                          <a:cs typeface="Montserrat Light Bold Italics"/>
                          <a:sym typeface="Montserrat Light Bold Italics"/>
                        </a:rPr>
                        <a:t>français</a:t>
                      </a:r>
                      <a:endParaRPr lang="en-US" sz="799" b="1" i="1" dirty="0">
                        <a:solidFill>
                          <a:srgbClr val="000000"/>
                        </a:solidFill>
                        <a:latin typeface="Montserrat Light Bold Italics"/>
                        <a:ea typeface="Montserrat Light Bold Italics"/>
                        <a:cs typeface="Montserrat Light Bold Italics"/>
                        <a:sym typeface="Montserrat Light Bold Italics"/>
                      </a:endParaRPr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fr-FR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médias sociaux, </a:t>
                      </a:r>
                      <a:r>
                        <a:rPr lang="fr-FR" sz="799" i="1" dirty="0" err="1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Tik</a:t>
                      </a:r>
                      <a:r>
                        <a:rPr lang="fr-FR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 Tok, Instagram,…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fr-FR" sz="799" i="1" dirty="0">
                          <a:solidFill>
                            <a:srgbClr val="000000"/>
                          </a:solidFill>
                          <a:latin typeface="Montserrat Light Italics"/>
                          <a:ea typeface="Montserrat Light Italics"/>
                          <a:cs typeface="Montserrat Light Italics"/>
                          <a:sym typeface="Montserrat Light Italics"/>
                        </a:rPr>
                        <a:t>succès, performance, résultats, étudiants, université,…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33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8">
            <a:extLst>
              <a:ext uri="{FF2B5EF4-FFF2-40B4-BE49-F238E27FC236}">
                <a16:creationId xmlns:a16="http://schemas.microsoft.com/office/drawing/2014/main" id="{5294AE1F-15F6-4371-906A-D768904D79D2}"/>
              </a:ext>
            </a:extLst>
          </p:cNvPr>
          <p:cNvGrpSpPr/>
          <p:nvPr/>
        </p:nvGrpSpPr>
        <p:grpSpPr>
          <a:xfrm>
            <a:off x="2594854" y="2266250"/>
            <a:ext cx="2148771" cy="902484"/>
            <a:chOff x="0" y="0"/>
            <a:chExt cx="2865028" cy="1203312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94A763B-84C4-41D1-8BA4-152138A1B7FB}"/>
                </a:ext>
              </a:extLst>
            </p:cNvPr>
            <p:cNvSpPr/>
            <p:nvPr/>
          </p:nvSpPr>
          <p:spPr>
            <a:xfrm>
              <a:off x="0" y="0"/>
              <a:ext cx="2865028" cy="1203312"/>
            </a:xfrm>
            <a:custGeom>
              <a:avLst/>
              <a:gdLst/>
              <a:ahLst/>
              <a:cxnLst/>
              <a:rect l="l" t="t" r="r" b="b"/>
              <a:pathLst>
                <a:path w="2865028" h="1203312">
                  <a:moveTo>
                    <a:pt x="0" y="0"/>
                  </a:moveTo>
                  <a:lnTo>
                    <a:pt x="2865028" y="0"/>
                  </a:lnTo>
                  <a:lnTo>
                    <a:pt x="2865028" y="1203312"/>
                  </a:lnTo>
                  <a:lnTo>
                    <a:pt x="0" y="1203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FD68E587-F2D3-48C7-9C59-222292EA66CE}"/>
                </a:ext>
              </a:extLst>
            </p:cNvPr>
            <p:cNvSpPr txBox="1"/>
            <p:nvPr/>
          </p:nvSpPr>
          <p:spPr>
            <a:xfrm>
              <a:off x="0" y="554031"/>
              <a:ext cx="2865028" cy="500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1"/>
                </a:lnSpc>
                <a:spcBef>
                  <a:spcPct val="0"/>
                </a:spcBef>
              </a:pPr>
              <a:r>
                <a:rPr lang="en-US" sz="1065" spc="21">
                  <a:solidFill>
                    <a:srgbClr val="009DE0"/>
                  </a:solidFill>
                  <a:latin typeface="Arial"/>
                  <a:ea typeface="Arial"/>
                  <a:cs typeface="Arial"/>
                  <a:sym typeface="Arial"/>
                </a:rPr>
                <a:t>Rappelez-vous</a:t>
              </a:r>
            </a:p>
            <a:p>
              <a:pPr algn="ctr">
                <a:lnSpc>
                  <a:spcPts val="1481"/>
                </a:lnSpc>
                <a:spcBef>
                  <a:spcPct val="0"/>
                </a:spcBef>
              </a:pPr>
              <a:r>
                <a:rPr lang="en-US" sz="1065" spc="21">
                  <a:solidFill>
                    <a:srgbClr val="009DE0"/>
                  </a:solidFill>
                  <a:latin typeface="Arial"/>
                  <a:ea typeface="Arial"/>
                  <a:cs typeface="Arial"/>
                  <a:sym typeface="Arial"/>
                </a:rPr>
                <a:t> Un concept = une colonne</a:t>
              </a:r>
            </a:p>
          </p:txBody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90A41C6C-74C3-4CEE-8FAE-EE2B72F16C49}"/>
              </a:ext>
            </a:extLst>
          </p:cNvPr>
          <p:cNvSpPr txBox="1"/>
          <p:nvPr/>
        </p:nvSpPr>
        <p:spPr>
          <a:xfrm>
            <a:off x="451559" y="1620455"/>
            <a:ext cx="6668150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Avant de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démarrer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recherche,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il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utile de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préciser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la </a:t>
            </a:r>
            <a:r>
              <a:rPr lang="en-US" sz="1200" b="1" dirty="0" err="1">
                <a:solidFill>
                  <a:srgbClr val="28212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définition</a:t>
            </a:r>
            <a:r>
              <a:rPr lang="en-US" sz="1200" b="1" dirty="0">
                <a:solidFill>
                  <a:srgbClr val="28212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des concepts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qui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composent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le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sujet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recherche.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L'</a:t>
            </a:r>
            <a:r>
              <a:rPr lang="en-US" sz="1200" b="1" dirty="0" err="1">
                <a:solidFill>
                  <a:srgbClr val="28212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objectif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comprendre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les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termes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idées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clés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qui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devront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être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explorés</a:t>
            </a:r>
            <a:r>
              <a:rPr lang="en-US" sz="1200" dirty="0">
                <a:solidFill>
                  <a:srgbClr val="28212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E800BFB5-7FFB-45D6-8BAE-F2B52EE9510F}"/>
              </a:ext>
            </a:extLst>
          </p:cNvPr>
          <p:cNvSpPr txBox="1"/>
          <p:nvPr/>
        </p:nvSpPr>
        <p:spPr>
          <a:xfrm>
            <a:off x="451559" y="3384931"/>
            <a:ext cx="6668150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68"/>
              </a:lnSpc>
              <a:spcBef>
                <a:spcPct val="0"/>
              </a:spcBef>
            </a:pP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Voici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d’utilisation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 la base d’un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générique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:</a:t>
            </a:r>
          </a:p>
          <a:p>
            <a:pPr>
              <a:lnSpc>
                <a:spcPts val="1668"/>
              </a:lnSpc>
              <a:spcBef>
                <a:spcPct val="0"/>
              </a:spcBef>
            </a:pPr>
            <a:endParaRPr lang="fr-FR" sz="1200" i="1" spc="24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>
              <a:lnSpc>
                <a:spcPts val="1668"/>
              </a:lnSpc>
              <a:spcBef>
                <a:spcPct val="0"/>
              </a:spcBef>
            </a:pPr>
            <a:r>
              <a:rPr lang="fr-FR" sz="1200" spc="24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« L’impact des réseaux sociaux sur la réussite universitaire ».</a:t>
            </a:r>
            <a:endParaRPr lang="en-US" sz="1200" spc="24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DF82E1D0-83E5-4A65-AB7F-D1707BB676EF}"/>
              </a:ext>
            </a:extLst>
          </p:cNvPr>
          <p:cNvSpPr txBox="1"/>
          <p:nvPr/>
        </p:nvSpPr>
        <p:spPr>
          <a:xfrm>
            <a:off x="451559" y="7023100"/>
            <a:ext cx="6656883" cy="42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8"/>
              </a:lnSpc>
              <a:spcBef>
                <a:spcPct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À partir des concepts et synonymes que vous avez trouvés, vous pourrez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élaborer l’équation de recherche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pour effectuer vos requêtes dans les bases de données.</a:t>
            </a:r>
            <a:endParaRPr lang="en-US" sz="1200" spc="24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74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2B4FBB-1EA4-41FE-8101-41B61E03B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2249" y="830544"/>
            <a:ext cx="5819049" cy="248956"/>
          </a:xfrm>
        </p:spPr>
        <p:txBody>
          <a:bodyPr/>
          <a:lstStyle/>
          <a:p>
            <a:r>
              <a:rPr lang="en-US" sz="1600" spc="15" dirty="0">
                <a:solidFill>
                  <a:srgbClr val="009DE0"/>
                </a:solidFill>
                <a:latin typeface="Bitter Bold"/>
                <a:ea typeface="Bitter Bold"/>
                <a:cs typeface="Bitter Bold"/>
                <a:sym typeface="Bitter Bold"/>
              </a:rPr>
              <a:t>GRILLE DE CONCEPTS</a:t>
            </a:r>
          </a:p>
          <a:p>
            <a:endParaRPr lang="fr-FR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81517B0-3333-4DAD-830A-ACA4D6C5BD94}"/>
              </a:ext>
            </a:extLst>
          </p:cNvPr>
          <p:cNvSpPr txBox="1"/>
          <p:nvPr/>
        </p:nvSpPr>
        <p:spPr>
          <a:xfrm>
            <a:off x="503297" y="1651381"/>
            <a:ext cx="6560253" cy="64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8"/>
              </a:lnSpc>
              <a:spcBef>
                <a:spcPct val="0"/>
              </a:spcBef>
            </a:pP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Reprenez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d’étude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Disposez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concepts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dans le tableau ci-dessous.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Insérez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colonne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mots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clés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synonymes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français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anglais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servir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200" spc="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recherche.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CFC0A7F-B5EB-41EF-98E5-B3BE32616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92983"/>
              </p:ext>
            </p:extLst>
          </p:nvPr>
        </p:nvGraphicFramePr>
        <p:xfrm>
          <a:off x="503297" y="2447460"/>
          <a:ext cx="6551553" cy="6478590"/>
        </p:xfrm>
        <a:graphic>
          <a:graphicData uri="http://schemas.openxmlformats.org/drawingml/2006/table">
            <a:tbl>
              <a:tblPr/>
              <a:tblGrid>
                <a:gridCol w="53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2937">
                <a:tc>
                  <a:txBody>
                    <a:bodyPr/>
                    <a:lstStyle/>
                    <a:p>
                      <a:pPr algn="l">
                        <a:lnSpc>
                          <a:spcPts val="1397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7"/>
                        </a:lnSpc>
                        <a:defRPr/>
                      </a:pPr>
                      <a:r>
                        <a:rPr lang="en-US" sz="998" b="1">
                          <a:solidFill>
                            <a:srgbClr val="000000">
                              <a:alpha val="49804"/>
                            </a:srgbClr>
                          </a:solidFill>
                          <a:latin typeface="Montserrat Light Bold"/>
                          <a:ea typeface="Montserrat Light Bold"/>
                          <a:cs typeface="Montserrat Light Bold"/>
                          <a:sym typeface="Montserrat Light Bold"/>
                        </a:rPr>
                        <a:t>CONCEPT 1 :</a:t>
                      </a:r>
                      <a:endParaRPr lang="en-US" sz="1100"/>
                    </a:p>
                    <a:p>
                      <a:pPr algn="l">
                        <a:lnSpc>
                          <a:spcPts val="1397"/>
                        </a:lnSpc>
                      </a:pPr>
                      <a:r>
                        <a:rPr lang="en-US" sz="998" b="1">
                          <a:solidFill>
                            <a:srgbClr val="000000">
                              <a:alpha val="49804"/>
                            </a:srgbClr>
                          </a:solidFill>
                          <a:latin typeface="Montserrat Light Bold"/>
                          <a:ea typeface="Montserrat Light Bold"/>
                          <a:cs typeface="Montserrat Light Bold"/>
                          <a:sym typeface="Montserrat Light Bold"/>
                        </a:rPr>
                        <a:t> </a:t>
                      </a:r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998" b="1">
                        <a:solidFill>
                          <a:srgbClr val="000000">
                            <a:alpha val="49804"/>
                          </a:srgbClr>
                        </a:solidFill>
                        <a:latin typeface="Montserrat Light Bold"/>
                        <a:ea typeface="Montserrat Light Bold"/>
                        <a:cs typeface="Montserrat Light Bold"/>
                        <a:sym typeface="Montserrat Light Bold"/>
                      </a:endParaRPr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998" b="1">
                        <a:solidFill>
                          <a:srgbClr val="000000">
                            <a:alpha val="49804"/>
                          </a:srgbClr>
                        </a:solidFill>
                        <a:latin typeface="Montserrat Light Bold"/>
                        <a:ea typeface="Montserrat Light Bold"/>
                        <a:cs typeface="Montserrat Light Bold"/>
                        <a:sym typeface="Montserrat Light Bold"/>
                      </a:endParaRPr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7"/>
                        </a:lnSpc>
                        <a:defRPr/>
                      </a:pPr>
                      <a:r>
                        <a:rPr lang="en-US" sz="998" b="1">
                          <a:solidFill>
                            <a:srgbClr val="000000">
                              <a:alpha val="49804"/>
                            </a:srgbClr>
                          </a:solidFill>
                          <a:latin typeface="Montserrat Light Bold"/>
                          <a:ea typeface="Montserrat Light Bold"/>
                          <a:cs typeface="Montserrat Light Bold"/>
                          <a:sym typeface="Montserrat Light Bold"/>
                        </a:rPr>
                        <a:t>CONCEPT 2 : </a:t>
                      </a:r>
                      <a:endParaRPr lang="en-US" sz="1100"/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97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7"/>
                        </a:lnSpc>
                        <a:defRPr/>
                      </a:pPr>
                      <a:r>
                        <a:rPr lang="en-US" sz="998" b="1">
                          <a:solidFill>
                            <a:srgbClr val="000000">
                              <a:alpha val="49804"/>
                            </a:srgbClr>
                          </a:solidFill>
                          <a:latin typeface="Montserrat Light Bold"/>
                          <a:ea typeface="Montserrat Light Bold"/>
                          <a:cs typeface="Montserrat Light Bold"/>
                          <a:sym typeface="Montserrat Light Bold"/>
                        </a:rPr>
                        <a:t>CONCEPT 3 : </a:t>
                      </a:r>
                      <a:endParaRPr lang="en-US" sz="1100"/>
                    </a:p>
                    <a:p>
                      <a:pPr algn="l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257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E3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271"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257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938"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444"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7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9">
            <a:extLst>
              <a:ext uri="{FF2B5EF4-FFF2-40B4-BE49-F238E27FC236}">
                <a16:creationId xmlns:a16="http://schemas.microsoft.com/office/drawing/2014/main" id="{D82E589A-1825-48FC-826E-395BBE487523}"/>
              </a:ext>
            </a:extLst>
          </p:cNvPr>
          <p:cNvSpPr txBox="1"/>
          <p:nvPr/>
        </p:nvSpPr>
        <p:spPr>
          <a:xfrm rot="-5400000">
            <a:off x="87388" y="4301470"/>
            <a:ext cx="1352848" cy="21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ct val="0"/>
              </a:spcBef>
            </a:pP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Définir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le concept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97846059-17EA-4A0D-A269-08AC19B334B7}"/>
              </a:ext>
            </a:extLst>
          </p:cNvPr>
          <p:cNvSpPr txBox="1"/>
          <p:nvPr/>
        </p:nvSpPr>
        <p:spPr>
          <a:xfrm rot="-5400000">
            <a:off x="-117441" y="6023009"/>
            <a:ext cx="1752600" cy="3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ct val="0"/>
              </a:spcBef>
            </a:pP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Mots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clés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Synonymes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français</a:t>
            </a:r>
            <a:endParaRPr lang="en-US" sz="1165" b="1" spc="23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43F87DAC-0FA6-48C0-882B-258D53B63468}"/>
              </a:ext>
            </a:extLst>
          </p:cNvPr>
          <p:cNvSpPr txBox="1"/>
          <p:nvPr/>
        </p:nvSpPr>
        <p:spPr>
          <a:xfrm rot="16200000">
            <a:off x="-117441" y="7851809"/>
            <a:ext cx="1752600" cy="3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ct val="0"/>
              </a:spcBef>
            </a:pP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Mots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clés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Synonymes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1165" b="1" spc="2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165" b="1" spc="2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anglais</a:t>
            </a:r>
            <a:endParaRPr lang="en-US" sz="1165" b="1" spc="23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8203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277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Montserrat Light Bold</vt:lpstr>
      <vt:lpstr>Arial Bold</vt:lpstr>
      <vt:lpstr>Bitter</vt:lpstr>
      <vt:lpstr>Bitter Bold</vt:lpstr>
      <vt:lpstr>Montserrat Light Italics</vt:lpstr>
      <vt:lpstr>Montserrat Light Bold Italics</vt:lpstr>
      <vt:lpstr>Arial</vt:lpstr>
      <vt:lpstr>Calibri</vt:lpstr>
      <vt:lpstr>Arial Italics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Outil STFD (Grille de concepts)</dc:title>
  <dc:creator>Carine Boutoille</dc:creator>
  <cp:lastModifiedBy>Carine Boutoille</cp:lastModifiedBy>
  <cp:revision>18</cp:revision>
  <dcterms:created xsi:type="dcterms:W3CDTF">2006-08-16T00:00:00Z</dcterms:created>
  <dcterms:modified xsi:type="dcterms:W3CDTF">2026-01-12T10:40:19Z</dcterms:modified>
  <dc:identifier>DAGe-rOY1kI</dc:identifier>
</cp:coreProperties>
</file>